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8" r:id="rId4"/>
    <p:sldId id="258" r:id="rId5"/>
    <p:sldId id="304" r:id="rId6"/>
    <p:sldId id="305" r:id="rId7"/>
    <p:sldId id="291" r:id="rId8"/>
    <p:sldId id="292" r:id="rId9"/>
    <p:sldId id="293" r:id="rId10"/>
    <p:sldId id="294" r:id="rId11"/>
    <p:sldId id="295" r:id="rId12"/>
    <p:sldId id="298" r:id="rId13"/>
    <p:sldId id="299" r:id="rId14"/>
    <p:sldId id="300" r:id="rId15"/>
    <p:sldId id="301" r:id="rId16"/>
    <p:sldId id="303" r:id="rId17"/>
    <p:sldId id="290" r:id="rId18"/>
    <p:sldId id="259" r:id="rId19"/>
    <p:sldId id="306" r:id="rId20"/>
    <p:sldId id="307" r:id="rId21"/>
    <p:sldId id="308" r:id="rId22"/>
    <p:sldId id="309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E3133-6CE2-AB47-991A-1AF69392CCD8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FD10-BF18-9A48-AA1F-FACE04CD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FD10-BF18-9A48-AA1F-FACE04CDE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135"/>
      </p:ext>
    </p:extLst>
  </p:cSld>
  <p:clrMapOvr>
    <a:masterClrMapping/>
  </p:clrMapOvr>
  <p:transition spd="slow" advTm="6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2501"/>
      </p:ext>
    </p:extLst>
  </p:cSld>
  <p:clrMapOvr>
    <a:masterClrMapping/>
  </p:clrMapOvr>
  <p:transition spd="slow" advTm="6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2769"/>
      </p:ext>
    </p:extLst>
  </p:cSld>
  <p:clrMapOvr>
    <a:masterClrMapping/>
  </p:clrMapOvr>
  <p:transition spd="slow" advTm="6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6231"/>
      </p:ext>
    </p:extLst>
  </p:cSld>
  <p:clrMapOvr>
    <a:masterClrMapping/>
  </p:clrMapOvr>
  <p:transition spd="slow" advTm="6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1189"/>
      </p:ext>
    </p:extLst>
  </p:cSld>
  <p:clrMapOvr>
    <a:masterClrMapping/>
  </p:clrMapOvr>
  <p:transition spd="slow" advTm="6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5516"/>
      </p:ext>
    </p:extLst>
  </p:cSld>
  <p:clrMapOvr>
    <a:masterClrMapping/>
  </p:clrMapOvr>
  <p:transition spd="slow" advTm="6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5082"/>
      </p:ext>
    </p:extLst>
  </p:cSld>
  <p:clrMapOvr>
    <a:masterClrMapping/>
  </p:clrMapOvr>
  <p:transition spd="slow" advTm="6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5773"/>
      </p:ext>
    </p:extLst>
  </p:cSld>
  <p:clrMapOvr>
    <a:masterClrMapping/>
  </p:clrMapOvr>
  <p:transition spd="slow" advTm="6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2875"/>
      </p:ext>
    </p:extLst>
  </p:cSld>
  <p:clrMapOvr>
    <a:masterClrMapping/>
  </p:clrMapOvr>
  <p:transition spd="slow" advTm="6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0533"/>
      </p:ext>
    </p:extLst>
  </p:cSld>
  <p:clrMapOvr>
    <a:masterClrMapping/>
  </p:clrMapOvr>
  <p:transition spd="slow" advTm="6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1875"/>
      </p:ext>
    </p:extLst>
  </p:cSld>
  <p:clrMapOvr>
    <a:masterClrMapping/>
  </p:clrMapOvr>
  <p:transition spd="slow" advTm="6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  <a:gs pos="91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33B0-4126-A84C-89BB-A4349D5ABA6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D415-B9EE-7842-98A1-7957573E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6079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Saint Mary’s College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8676" y="3007774"/>
            <a:ext cx="45333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/>
                </a:solidFill>
              </a:rPr>
              <a:t> </a:t>
            </a:r>
            <a:r>
              <a:rPr lang="en-US" sz="6000" i="1" dirty="0" smtClean="0">
                <a:solidFill>
                  <a:schemeClr val="bg1"/>
                </a:solidFill>
              </a:rPr>
              <a:t>The </a:t>
            </a:r>
          </a:p>
          <a:p>
            <a:pPr algn="ctr"/>
            <a:r>
              <a:rPr lang="en-US" sz="6000" i="1" dirty="0" smtClean="0">
                <a:solidFill>
                  <a:schemeClr val="bg1"/>
                </a:solidFill>
              </a:rPr>
              <a:t>Accreditation </a:t>
            </a:r>
          </a:p>
          <a:p>
            <a:pPr algn="ctr"/>
            <a:r>
              <a:rPr lang="en-US" sz="6000" i="1" dirty="0" smtClean="0">
                <a:solidFill>
                  <a:schemeClr val="bg1"/>
                </a:solidFill>
              </a:rPr>
              <a:t>Journey</a:t>
            </a:r>
            <a:endParaRPr lang="en-US" sz="6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9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warp dir="in"/>
      </p:transition>
    </mc:Choice>
    <mc:Fallback xmlns="">
      <p:transition xmlns:p14="http://schemas.microsoft.com/office/powerpoint/2010/main"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" y="635195"/>
            <a:ext cx="8632710" cy="5663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4320" y="1054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urved Up Ribbon 6"/>
          <p:cNvSpPr/>
          <p:nvPr/>
        </p:nvSpPr>
        <p:spPr>
          <a:xfrm>
            <a:off x="538199" y="1420561"/>
            <a:ext cx="8094512" cy="3981891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2015</a:t>
            </a:r>
          </a:p>
          <a:p>
            <a:pPr algn="ctr"/>
            <a:r>
              <a:rPr lang="en-US" sz="6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The Spring </a:t>
            </a:r>
          </a:p>
          <a:p>
            <a:pPr algn="ctr"/>
            <a:r>
              <a:rPr lang="en-US" sz="6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Focus Groups</a:t>
            </a:r>
            <a:endParaRPr lang="en-US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88075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000">
        <p15:prstTrans prst="wind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" y="635195"/>
            <a:ext cx="8632710" cy="5663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4320" y="1054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66903" y="279809"/>
            <a:ext cx="7969097" cy="6349502"/>
          </a:xfrm>
          <a:prstGeom prst="roundRect">
            <a:avLst/>
          </a:prstGeom>
          <a:solidFill>
            <a:schemeClr val="tx2">
              <a:lumMod val="75000"/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sz="2800" dirty="0">
              <a:latin typeface="Arial"/>
              <a:cs typeface="Arial"/>
            </a:endParaRPr>
          </a:p>
          <a:p>
            <a:pPr algn="ctr" fontAlgn="t"/>
            <a:r>
              <a:rPr lang="en-US" sz="2800" b="1" dirty="0" err="1">
                <a:latin typeface="Arial"/>
                <a:cs typeface="Arial"/>
              </a:rPr>
              <a:t>Janielle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Tchakerian</a:t>
            </a:r>
            <a:r>
              <a:rPr lang="en-US" sz="2800" b="1" dirty="0">
                <a:latin typeface="Arial"/>
                <a:cs typeface="Arial"/>
              </a:rPr>
              <a:t> – Recorder</a:t>
            </a: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Elaine Meyer-Lee - Facilitator</a:t>
            </a:r>
          </a:p>
          <a:p>
            <a:pPr fontAlgn="t"/>
            <a:r>
              <a:rPr lang="en-US" sz="2800" b="1" dirty="0"/>
              <a:t> </a:t>
            </a:r>
            <a:endParaRPr lang="en-US" sz="2800" dirty="0"/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Academic </a:t>
            </a:r>
            <a:r>
              <a:rPr lang="en-US" sz="2800" b="1" dirty="0" err="1" smtClean="0">
                <a:latin typeface="Arial Narrow"/>
                <a:cs typeface="Arial Narrow"/>
              </a:rPr>
              <a:t>Dept</a:t>
            </a:r>
            <a:r>
              <a:rPr lang="en-US" sz="2800" b="1" dirty="0" smtClean="0">
                <a:latin typeface="Arial Narrow"/>
                <a:cs typeface="Arial Narrow"/>
              </a:rPr>
              <a:t> </a:t>
            </a:r>
            <a:r>
              <a:rPr lang="en-US" sz="2800" b="1" dirty="0">
                <a:latin typeface="Arial Narrow"/>
                <a:cs typeface="Arial Narrow"/>
              </a:rPr>
              <a:t>by Division </a:t>
            </a:r>
            <a:r>
              <a:rPr lang="en-US" sz="2800" b="1" dirty="0" smtClean="0">
                <a:latin typeface="Arial Narrow"/>
                <a:cs typeface="Arial Narrow"/>
              </a:rPr>
              <a:t>	Cassie </a:t>
            </a:r>
            <a:r>
              <a:rPr lang="en-US" sz="2800" b="1" dirty="0" err="1" smtClean="0">
                <a:latin typeface="Arial Narrow"/>
                <a:cs typeface="Arial Narrow"/>
              </a:rPr>
              <a:t>Majetic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Admissions  </a:t>
            </a:r>
            <a:r>
              <a:rPr lang="en-US" sz="2800" b="1" dirty="0" smtClean="0">
                <a:latin typeface="Arial Narrow"/>
                <a:cs typeface="Arial Narrow"/>
              </a:rPr>
              <a:t> 					Mona </a:t>
            </a:r>
            <a:r>
              <a:rPr lang="en-US" sz="2800" b="1" dirty="0">
                <a:latin typeface="Arial Narrow"/>
                <a:cs typeface="Arial Narrow"/>
              </a:rPr>
              <a:t>Bowe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Campus Ministry 	</a:t>
            </a:r>
            <a:r>
              <a:rPr lang="en-US" sz="2800" b="1" dirty="0" smtClean="0">
                <a:latin typeface="Arial Narrow"/>
                <a:cs typeface="Arial Narrow"/>
              </a:rPr>
              <a:t>			Paulette </a:t>
            </a:r>
            <a:r>
              <a:rPr lang="en-US" sz="2800" b="1" dirty="0">
                <a:latin typeface="Arial Narrow"/>
                <a:cs typeface="Arial Narrow"/>
              </a:rPr>
              <a:t>Kluge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                               </a:t>
            </a:r>
            <a:r>
              <a:rPr lang="en-US" sz="2800" b="1" dirty="0" smtClean="0">
                <a:latin typeface="Arial Narrow"/>
                <a:cs typeface="Arial Narrow"/>
              </a:rPr>
              <a:t>				Regina </a:t>
            </a:r>
            <a:r>
              <a:rPr lang="en-US" sz="2800" b="1" dirty="0">
                <a:latin typeface="Arial Narrow"/>
                <a:cs typeface="Arial Narrow"/>
              </a:rPr>
              <a:t>Wilson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College Relations </a:t>
            </a:r>
            <a:r>
              <a:rPr lang="en-US" sz="2800" b="1" dirty="0" smtClean="0">
                <a:latin typeface="Arial Narrow"/>
                <a:cs typeface="Arial Narrow"/>
              </a:rPr>
              <a:t>			      </a:t>
            </a:r>
            <a:r>
              <a:rPr lang="en-US" sz="2800" b="1" dirty="0">
                <a:latin typeface="Arial Narrow"/>
                <a:cs typeface="Arial Narrow"/>
              </a:rPr>
              <a:t>Kara O’Leary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LO3 Coordinator 	</a:t>
            </a:r>
            <a:r>
              <a:rPr lang="en-US" sz="2800" b="1" dirty="0" smtClean="0">
                <a:latin typeface="Arial Narrow"/>
                <a:cs typeface="Arial Narrow"/>
              </a:rPr>
              <a:t>			</a:t>
            </a:r>
            <a:r>
              <a:rPr lang="en-US" sz="2800" b="1" dirty="0" err="1" smtClean="0">
                <a:latin typeface="Arial Narrow"/>
                <a:cs typeface="Arial Narrow"/>
              </a:rPr>
              <a:t>Mana</a:t>
            </a:r>
            <a:r>
              <a:rPr lang="en-US" sz="2800" b="1" dirty="0" smtClean="0">
                <a:latin typeface="Arial Narrow"/>
                <a:cs typeface="Arial Narrow"/>
              </a:rPr>
              <a:t> </a:t>
            </a:r>
            <a:r>
              <a:rPr lang="en-US" sz="2800" b="1" dirty="0" err="1">
                <a:latin typeface="Arial Narrow"/>
                <a:cs typeface="Arial Narrow"/>
              </a:rPr>
              <a:t>Derakhshani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Mission Council 	</a:t>
            </a:r>
            <a:r>
              <a:rPr lang="en-US" sz="2800" b="1" dirty="0" smtClean="0">
                <a:latin typeface="Arial Narrow"/>
                <a:cs typeface="Arial Narrow"/>
              </a:rPr>
              <a:t>			Father </a:t>
            </a:r>
            <a:r>
              <a:rPr lang="en-US" sz="2800" b="1" dirty="0">
                <a:latin typeface="Arial Narrow"/>
                <a:cs typeface="Arial Narrow"/>
              </a:rPr>
              <a:t>John Pearson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                               </a:t>
            </a:r>
            <a:r>
              <a:rPr lang="en-US" sz="2800" b="1" dirty="0" smtClean="0">
                <a:latin typeface="Arial Narrow"/>
                <a:cs typeface="Arial Narrow"/>
              </a:rPr>
              <a:t>				Sue </a:t>
            </a:r>
            <a:r>
              <a:rPr lang="en-US" sz="2800" b="1" dirty="0" err="1">
                <a:latin typeface="Arial Narrow"/>
                <a:cs typeface="Arial Narrow"/>
              </a:rPr>
              <a:t>Wiegand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 smtClean="0">
                <a:latin typeface="Arial Narrow"/>
                <a:cs typeface="Arial Narrow"/>
              </a:rPr>
              <a:t>OCSE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  <a:r>
              <a:rPr lang="en-US" sz="2800" b="1" dirty="0" smtClean="0">
                <a:latin typeface="Arial Narrow"/>
                <a:cs typeface="Arial Narrow"/>
              </a:rPr>
              <a:t>							Erika </a:t>
            </a:r>
            <a:r>
              <a:rPr lang="en-US" sz="2800" b="1" dirty="0" err="1">
                <a:latin typeface="Arial Narrow"/>
                <a:cs typeface="Arial Narrow"/>
              </a:rPr>
              <a:t>Buhring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V-P for Mission </a:t>
            </a:r>
            <a:r>
              <a:rPr lang="en-US" sz="2800" b="1" dirty="0" smtClean="0">
                <a:latin typeface="Arial Narrow"/>
                <a:cs typeface="Arial Narrow"/>
              </a:rPr>
              <a:t>				     </a:t>
            </a:r>
            <a:r>
              <a:rPr lang="en-US" sz="2800" b="1" dirty="0">
                <a:latin typeface="Arial Narrow"/>
                <a:cs typeface="Arial Narrow"/>
              </a:rPr>
              <a:t>Judy </a:t>
            </a:r>
            <a:r>
              <a:rPr lang="en-US" sz="2800" b="1" dirty="0" err="1">
                <a:latin typeface="Arial Narrow"/>
                <a:cs typeface="Arial Narrow"/>
              </a:rPr>
              <a:t>Fean</a:t>
            </a:r>
            <a:endParaRPr lang="en-US" sz="2800" dirty="0">
              <a:latin typeface="Arial Narrow"/>
              <a:cs typeface="Arial Narrow"/>
            </a:endParaRPr>
          </a:p>
          <a:p>
            <a:pPr fontAlgn="t"/>
            <a:r>
              <a:rPr lang="en-US" sz="2800" b="1" dirty="0">
                <a:latin typeface="Arial Narrow"/>
                <a:cs typeface="Arial Narrow"/>
              </a:rPr>
              <a:t>V-P for Student Affairs 	</a:t>
            </a:r>
            <a:r>
              <a:rPr lang="en-US" sz="2800" b="1" dirty="0" smtClean="0">
                <a:latin typeface="Arial Narrow"/>
                <a:cs typeface="Arial Narrow"/>
              </a:rPr>
              <a:t>	     Karen </a:t>
            </a:r>
            <a:r>
              <a:rPr lang="en-US" sz="2800" b="1" dirty="0">
                <a:latin typeface="Arial Narrow"/>
                <a:cs typeface="Arial Narrow"/>
              </a:rPr>
              <a:t>Johnson</a:t>
            </a:r>
            <a:endParaRPr lang="en-US" sz="2800" dirty="0">
              <a:latin typeface="Arial Narrow"/>
              <a:cs typeface="Arial Narrow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1477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" y="635195"/>
            <a:ext cx="8632710" cy="5663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4320" y="1054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09031" y="925519"/>
            <a:ext cx="8266736" cy="5244320"/>
          </a:xfrm>
          <a:prstGeom prst="roundRect">
            <a:avLst/>
          </a:prstGeom>
          <a:solidFill>
            <a:srgbClr val="17375E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US" sz="2800" b="1" dirty="0">
              <a:latin typeface="Arial"/>
              <a:cs typeface="Arial"/>
            </a:endParaRP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Addie </a:t>
            </a:r>
            <a:r>
              <a:rPr lang="en-US" sz="2800" b="1" dirty="0" err="1">
                <a:latin typeface="Arial"/>
                <a:cs typeface="Arial"/>
              </a:rPr>
              <a:t>Cashore</a:t>
            </a:r>
            <a:r>
              <a:rPr lang="en-US" sz="2800" b="1" dirty="0">
                <a:latin typeface="Arial"/>
                <a:cs typeface="Arial"/>
              </a:rPr>
              <a:t> – Recorder</a:t>
            </a: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Sandi </a:t>
            </a:r>
            <a:r>
              <a:rPr lang="en-US" sz="2800" b="1" dirty="0" err="1">
                <a:latin typeface="Arial"/>
                <a:cs typeface="Arial"/>
              </a:rPr>
              <a:t>Ginter</a:t>
            </a:r>
            <a:r>
              <a:rPr lang="en-US" sz="2800" b="1" dirty="0">
                <a:latin typeface="Arial"/>
                <a:cs typeface="Arial"/>
              </a:rPr>
              <a:t> - Facilitator</a:t>
            </a:r>
          </a:p>
          <a:p>
            <a:pPr fontAlgn="t"/>
            <a:endParaRPr lang="en-US" b="1" dirty="0" smtClean="0"/>
          </a:p>
          <a:p>
            <a:pPr lvl="1" fontAlgn="t"/>
            <a:r>
              <a:rPr lang="en-US" sz="2800" b="1" dirty="0" smtClean="0">
                <a:latin typeface="Arial Narrow"/>
                <a:cs typeface="Arial Narrow"/>
              </a:rPr>
              <a:t>Board </a:t>
            </a:r>
            <a:r>
              <a:rPr lang="en-US" sz="2800" b="1" dirty="0">
                <a:latin typeface="Arial Narrow"/>
                <a:cs typeface="Arial Narrow"/>
              </a:rPr>
              <a:t>of Trustees faculty </a:t>
            </a:r>
            <a:r>
              <a:rPr lang="en-US" sz="2800" b="1" dirty="0" smtClean="0">
                <a:latin typeface="Arial Narrow"/>
                <a:cs typeface="Arial Narrow"/>
              </a:rPr>
              <a:t>		Joanne </a:t>
            </a:r>
            <a:r>
              <a:rPr lang="en-US" sz="2800" b="1" dirty="0">
                <a:latin typeface="Arial Narrow"/>
                <a:cs typeface="Arial Narrow"/>
              </a:rPr>
              <a:t>Snow </a:t>
            </a:r>
            <a:br>
              <a:rPr lang="en-US" sz="2800" b="1" dirty="0">
                <a:latin typeface="Arial Narrow"/>
                <a:cs typeface="Arial Narrow"/>
              </a:rPr>
            </a:br>
            <a:r>
              <a:rPr lang="en-US" sz="2800" b="1" dirty="0" smtClean="0">
                <a:latin typeface="Arial Narrow"/>
                <a:cs typeface="Arial Narrow"/>
              </a:rPr>
              <a:t>									Stacy </a:t>
            </a:r>
            <a:r>
              <a:rPr lang="en-US" sz="2800" b="1" dirty="0">
                <a:latin typeface="Arial Narrow"/>
                <a:cs typeface="Arial Narrow"/>
              </a:rPr>
              <a:t>Davis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Enrollment </a:t>
            </a:r>
            <a:r>
              <a:rPr lang="en-US" sz="2800" b="1" dirty="0" smtClean="0">
                <a:latin typeface="Arial Narrow"/>
                <a:cs typeface="Arial Narrow"/>
              </a:rPr>
              <a:t>Management 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  <a:r>
              <a:rPr lang="en-US" sz="2800" b="1" dirty="0" smtClean="0">
                <a:latin typeface="Arial Narrow"/>
                <a:cs typeface="Arial Narrow"/>
              </a:rPr>
              <a:t>	Mona </a:t>
            </a:r>
            <a:r>
              <a:rPr lang="en-US" sz="2800" b="1" dirty="0">
                <a:latin typeface="Arial Narrow"/>
                <a:cs typeface="Arial Narrow"/>
              </a:rPr>
              <a:t>Bowe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Human </a:t>
            </a:r>
            <a:r>
              <a:rPr lang="en-US" sz="2800" b="1" dirty="0" smtClean="0">
                <a:latin typeface="Arial Narrow"/>
                <a:cs typeface="Arial Narrow"/>
              </a:rPr>
              <a:t>Resources	 			Rich </a:t>
            </a:r>
            <a:r>
              <a:rPr lang="en-US" sz="2800" b="1" dirty="0">
                <a:latin typeface="Arial Narrow"/>
                <a:cs typeface="Arial Narrow"/>
              </a:rPr>
              <a:t>Nugent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IRB 	</a:t>
            </a:r>
            <a:r>
              <a:rPr lang="en-US" sz="2800" b="1" dirty="0" smtClean="0">
                <a:latin typeface="Arial Narrow"/>
                <a:cs typeface="Arial Narrow"/>
              </a:rPr>
              <a:t>							Colleen </a:t>
            </a:r>
            <a:r>
              <a:rPr lang="en-US" sz="2800" b="1" dirty="0">
                <a:latin typeface="Arial Narrow"/>
                <a:cs typeface="Arial Narrow"/>
              </a:rPr>
              <a:t>Fitzpatrick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President’s Office 	</a:t>
            </a:r>
            <a:r>
              <a:rPr lang="en-US" sz="2800" b="1" dirty="0" smtClean="0">
                <a:latin typeface="Arial Narrow"/>
                <a:cs typeface="Arial Narrow"/>
              </a:rPr>
              <a:t>			Susan </a:t>
            </a:r>
            <a:r>
              <a:rPr lang="en-US" sz="2800" b="1" dirty="0" err="1">
                <a:latin typeface="Arial Narrow"/>
                <a:cs typeface="Arial Narrow"/>
              </a:rPr>
              <a:t>Dampeer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Student Affairs 	</a:t>
            </a:r>
            <a:r>
              <a:rPr lang="en-US" sz="2800" b="1" dirty="0" smtClean="0">
                <a:latin typeface="Arial Narrow"/>
                <a:cs typeface="Arial Narrow"/>
              </a:rPr>
              <a:t>				Karen </a:t>
            </a:r>
            <a:r>
              <a:rPr lang="en-US" sz="2800" b="1" dirty="0">
                <a:latin typeface="Arial Narrow"/>
                <a:cs typeface="Arial Narrow"/>
              </a:rPr>
              <a:t>Johnson</a:t>
            </a:r>
            <a:endParaRPr lang="en-US" sz="2800" dirty="0">
              <a:latin typeface="Arial Narrow"/>
              <a:cs typeface="Arial Narrow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6902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" y="635195"/>
            <a:ext cx="8632710" cy="5663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4320" y="1054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7503" y="484527"/>
            <a:ext cx="8266736" cy="5994116"/>
          </a:xfrm>
          <a:prstGeom prst="roundRect">
            <a:avLst/>
          </a:prstGeom>
          <a:solidFill>
            <a:srgbClr val="17375E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sz="2800" dirty="0">
              <a:latin typeface="Arial"/>
              <a:cs typeface="Arial"/>
            </a:endParaRPr>
          </a:p>
          <a:p>
            <a:pPr algn="ctr" fontAlgn="t"/>
            <a:r>
              <a:rPr lang="en-US" b="1" dirty="0"/>
              <a:t> </a:t>
            </a:r>
            <a:endParaRPr lang="en-US" sz="2800" dirty="0">
              <a:latin typeface="Arial"/>
              <a:cs typeface="Arial"/>
            </a:endParaRP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Marc Belanger – Recorder</a:t>
            </a: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Joe </a:t>
            </a:r>
            <a:r>
              <a:rPr lang="en-US" sz="2800" b="1" dirty="0" err="1">
                <a:latin typeface="Arial"/>
                <a:cs typeface="Arial"/>
              </a:rPr>
              <a:t>Incandela</a:t>
            </a:r>
            <a:r>
              <a:rPr lang="en-US" sz="2800" b="1" dirty="0">
                <a:latin typeface="Arial"/>
                <a:cs typeface="Arial"/>
              </a:rPr>
              <a:t> - Facilitator</a:t>
            </a:r>
          </a:p>
          <a:p>
            <a:pPr fontAlgn="t"/>
            <a:r>
              <a:rPr lang="en-US" b="1" dirty="0"/>
              <a:t> </a:t>
            </a:r>
            <a:endParaRPr lang="en-US" dirty="0"/>
          </a:p>
          <a:p>
            <a:pPr lvl="1" fontAlgn="t"/>
            <a:r>
              <a:rPr lang="en-US" sz="2800" b="1" dirty="0" smtClean="0">
                <a:latin typeface="Arial Narrow"/>
                <a:cs typeface="Arial Narrow"/>
              </a:rPr>
              <a:t>AEL 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  <a:r>
              <a:rPr lang="en-US" sz="2800" b="1" dirty="0" smtClean="0">
                <a:latin typeface="Arial Narrow"/>
                <a:cs typeface="Arial Narrow"/>
              </a:rPr>
              <a:t>							Erika </a:t>
            </a:r>
            <a:r>
              <a:rPr lang="en-US" sz="2800" b="1" dirty="0" err="1">
                <a:latin typeface="Arial Narrow"/>
                <a:cs typeface="Arial Narrow"/>
              </a:rPr>
              <a:t>Buhring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Advising 	</a:t>
            </a:r>
            <a:r>
              <a:rPr lang="en-US" sz="2800" b="1" dirty="0" smtClean="0">
                <a:latin typeface="Arial Narrow"/>
                <a:cs typeface="Arial Narrow"/>
              </a:rPr>
              <a:t>						Susan </a:t>
            </a:r>
            <a:r>
              <a:rPr lang="en-US" sz="2800" b="1" dirty="0" err="1">
                <a:latin typeface="Arial Narrow"/>
                <a:cs typeface="Arial Narrow"/>
              </a:rPr>
              <a:t>Vanek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Chair by Division 	</a:t>
            </a:r>
            <a:r>
              <a:rPr lang="en-US" sz="2800" b="1" dirty="0" smtClean="0">
                <a:latin typeface="Arial Narrow"/>
                <a:cs typeface="Arial Narrow"/>
              </a:rPr>
              <a:t>			Chris </a:t>
            </a:r>
            <a:r>
              <a:rPr lang="en-US" sz="2800" b="1" dirty="0">
                <a:latin typeface="Arial Narrow"/>
                <a:cs typeface="Arial Narrow"/>
              </a:rPr>
              <a:t>Dunlap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LO3 Coordinator 	</a:t>
            </a:r>
            <a:r>
              <a:rPr lang="en-US" sz="2800" b="1" dirty="0" smtClean="0">
                <a:latin typeface="Arial Narrow"/>
                <a:cs typeface="Arial Narrow"/>
              </a:rPr>
              <a:t>			</a:t>
            </a:r>
            <a:r>
              <a:rPr lang="en-US" sz="2800" b="1" dirty="0" err="1" smtClean="0">
                <a:latin typeface="Arial Narrow"/>
                <a:cs typeface="Arial Narrow"/>
              </a:rPr>
              <a:t>Mana</a:t>
            </a:r>
            <a:r>
              <a:rPr lang="en-US" sz="2800" b="1" dirty="0" smtClean="0">
                <a:latin typeface="Arial Narrow"/>
                <a:cs typeface="Arial Narrow"/>
              </a:rPr>
              <a:t> </a:t>
            </a:r>
            <a:r>
              <a:rPr lang="en-US" sz="2800" b="1" dirty="0" err="1">
                <a:latin typeface="Arial Narrow"/>
                <a:cs typeface="Arial Narrow"/>
              </a:rPr>
              <a:t>Derakhshani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WV Coordinator  	</a:t>
            </a:r>
            <a:r>
              <a:rPr lang="en-US" sz="2800" b="1" dirty="0" smtClean="0">
                <a:latin typeface="Arial Narrow"/>
                <a:cs typeface="Arial Narrow"/>
              </a:rPr>
              <a:t>			Laura </a:t>
            </a:r>
            <a:r>
              <a:rPr lang="en-US" sz="2800" b="1" dirty="0" err="1">
                <a:latin typeface="Arial Narrow"/>
                <a:cs typeface="Arial Narrow"/>
              </a:rPr>
              <a:t>Haigwood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Writing </a:t>
            </a:r>
            <a:r>
              <a:rPr lang="en-US" sz="2800" b="1" dirty="0" smtClean="0">
                <a:latin typeface="Arial Narrow"/>
                <a:cs typeface="Arial Narrow"/>
              </a:rPr>
              <a:t>Center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  <a:r>
              <a:rPr lang="en-US" sz="2800" b="1" dirty="0" smtClean="0">
                <a:latin typeface="Arial Narrow"/>
                <a:cs typeface="Arial Narrow"/>
              </a:rPr>
              <a:t>				Aaron </a:t>
            </a:r>
            <a:r>
              <a:rPr lang="en-US" sz="2800" b="1" dirty="0" err="1">
                <a:latin typeface="Arial Narrow"/>
                <a:cs typeface="Arial Narrow"/>
              </a:rPr>
              <a:t>Bremyer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RSVP to blanket invite 	</a:t>
            </a:r>
            <a:r>
              <a:rPr lang="en-US" sz="2800" b="1" dirty="0" smtClean="0">
                <a:latin typeface="Arial Narrow"/>
                <a:cs typeface="Arial Narrow"/>
              </a:rPr>
              <a:t>		Indi </a:t>
            </a:r>
            <a:r>
              <a:rPr lang="en-US" sz="2800" b="1" dirty="0" err="1">
                <a:latin typeface="Arial Narrow"/>
                <a:cs typeface="Arial Narrow"/>
              </a:rPr>
              <a:t>Dieckgrafe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RSVP to blanket invite 	</a:t>
            </a:r>
            <a:r>
              <a:rPr lang="en-US" sz="2800" b="1" dirty="0" smtClean="0">
                <a:latin typeface="Arial Narrow"/>
                <a:cs typeface="Arial Narrow"/>
              </a:rPr>
              <a:t>		Renée </a:t>
            </a:r>
            <a:r>
              <a:rPr lang="en-US" sz="2800" b="1" dirty="0" err="1">
                <a:latin typeface="Arial Narrow"/>
                <a:cs typeface="Arial Narrow"/>
              </a:rPr>
              <a:t>Kingcaid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RSVP to blanket invite 	</a:t>
            </a:r>
            <a:r>
              <a:rPr lang="en-US" sz="2800" b="1" dirty="0" smtClean="0">
                <a:latin typeface="Arial Narrow"/>
                <a:cs typeface="Arial Narrow"/>
              </a:rPr>
              <a:t>		Addie </a:t>
            </a:r>
            <a:r>
              <a:rPr lang="en-US" sz="2800" b="1" dirty="0" err="1">
                <a:latin typeface="Arial Narrow"/>
                <a:cs typeface="Arial Narrow"/>
              </a:rPr>
              <a:t>Cashore</a:t>
            </a:r>
            <a:endParaRPr lang="en-US" sz="2800" dirty="0">
              <a:latin typeface="Arial Narrow"/>
              <a:cs typeface="Arial Narrow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8359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" y="635195"/>
            <a:ext cx="8632710" cy="5663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4320" y="1054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0559" y="527575"/>
            <a:ext cx="8266736" cy="5972592"/>
          </a:xfrm>
          <a:prstGeom prst="roundRect">
            <a:avLst/>
          </a:prstGeom>
          <a:solidFill>
            <a:srgbClr val="17375E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dirty="0"/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Elaine Meyer-Lee – Recorder</a:t>
            </a:r>
            <a:endParaRPr lang="en-US" sz="2800" dirty="0">
              <a:latin typeface="Arial"/>
              <a:cs typeface="Arial"/>
            </a:endParaRP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Linda </a:t>
            </a:r>
            <a:r>
              <a:rPr lang="en-US" sz="2800" b="1" dirty="0" err="1">
                <a:latin typeface="Arial"/>
                <a:cs typeface="Arial"/>
              </a:rPr>
              <a:t>Paskiewicz</a:t>
            </a:r>
            <a:r>
              <a:rPr lang="en-US" sz="2800" b="1" dirty="0">
                <a:latin typeface="Arial"/>
                <a:cs typeface="Arial"/>
              </a:rPr>
              <a:t> - Facilitator</a:t>
            </a:r>
            <a:endParaRPr lang="en-US" sz="2800" dirty="0">
              <a:latin typeface="Arial"/>
              <a:cs typeface="Arial"/>
            </a:endParaRPr>
          </a:p>
          <a:p>
            <a:pPr fontAlgn="t"/>
            <a:r>
              <a:rPr lang="en-US" b="1" dirty="0"/>
              <a:t> </a:t>
            </a:r>
            <a:endParaRPr lang="en-US" dirty="0"/>
          </a:p>
          <a:p>
            <a:pPr lvl="2" fontAlgn="t"/>
            <a:r>
              <a:rPr lang="en-US" sz="2800" b="1" dirty="0">
                <a:latin typeface="Arial Narrow"/>
                <a:cs typeface="Arial Narrow"/>
              </a:rPr>
              <a:t>Career </a:t>
            </a:r>
            <a:r>
              <a:rPr lang="en-US" sz="2800" b="1" dirty="0" smtClean="0">
                <a:latin typeface="Arial Narrow"/>
                <a:cs typeface="Arial Narrow"/>
              </a:rPr>
              <a:t>Crossings			Stacie </a:t>
            </a:r>
            <a:r>
              <a:rPr lang="en-US" sz="2800" b="1" dirty="0" err="1">
                <a:latin typeface="Arial Narrow"/>
                <a:cs typeface="Arial Narrow"/>
              </a:rPr>
              <a:t>Jeffirs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>
                <a:latin typeface="Arial Narrow"/>
                <a:cs typeface="Arial Narrow"/>
              </a:rPr>
              <a:t>Chairs by Division 	</a:t>
            </a:r>
            <a:r>
              <a:rPr lang="en-US" sz="2800" b="1" dirty="0" smtClean="0">
                <a:latin typeface="Arial Narrow"/>
                <a:cs typeface="Arial Narrow"/>
              </a:rPr>
              <a:t>		Bettina </a:t>
            </a:r>
            <a:r>
              <a:rPr lang="en-US" sz="2800" b="1" dirty="0">
                <a:latin typeface="Arial Narrow"/>
                <a:cs typeface="Arial Narrow"/>
              </a:rPr>
              <a:t>Spencer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>
                <a:latin typeface="Arial Narrow"/>
                <a:cs typeface="Arial Narrow"/>
              </a:rPr>
              <a:t>                               	</a:t>
            </a:r>
            <a:r>
              <a:rPr lang="en-US" sz="2800" b="1" dirty="0" smtClean="0">
                <a:latin typeface="Arial Narrow"/>
                <a:cs typeface="Arial Narrow"/>
              </a:rPr>
              <a:t>		Nancy </a:t>
            </a:r>
            <a:r>
              <a:rPr lang="en-US" sz="2800" b="1" dirty="0" err="1">
                <a:latin typeface="Arial Narrow"/>
                <a:cs typeface="Arial Narrow"/>
              </a:rPr>
              <a:t>Menk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>
                <a:latin typeface="Arial Narrow"/>
                <a:cs typeface="Arial Narrow"/>
              </a:rPr>
              <a:t>                               	</a:t>
            </a:r>
            <a:r>
              <a:rPr lang="en-US" sz="2800" b="1" dirty="0" smtClean="0">
                <a:latin typeface="Arial Narrow"/>
                <a:cs typeface="Arial Narrow"/>
              </a:rPr>
              <a:t>		Nancy </a:t>
            </a:r>
            <a:r>
              <a:rPr lang="en-US" sz="2800" b="1" dirty="0">
                <a:latin typeface="Arial Narrow"/>
                <a:cs typeface="Arial Narrow"/>
              </a:rPr>
              <a:t>Turner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>
                <a:latin typeface="Arial Narrow"/>
                <a:cs typeface="Arial Narrow"/>
              </a:rPr>
              <a:t>                               	</a:t>
            </a:r>
            <a:r>
              <a:rPr lang="en-US" sz="2800" b="1" dirty="0" smtClean="0">
                <a:latin typeface="Arial Narrow"/>
                <a:cs typeface="Arial Narrow"/>
              </a:rPr>
              <a:t>		Phil </a:t>
            </a:r>
            <a:r>
              <a:rPr lang="en-US" sz="2800" b="1" dirty="0">
                <a:latin typeface="Arial Narrow"/>
                <a:cs typeface="Arial Narrow"/>
              </a:rPr>
              <a:t>Hicks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 smtClean="0">
                <a:latin typeface="Arial Narrow"/>
                <a:cs typeface="Arial Narrow"/>
              </a:rPr>
              <a:t>Facilities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  <a:r>
              <a:rPr lang="en-US" sz="2800" b="1" dirty="0" smtClean="0">
                <a:latin typeface="Arial Narrow"/>
                <a:cs typeface="Arial Narrow"/>
              </a:rPr>
              <a:t>					Ben </a:t>
            </a:r>
            <a:r>
              <a:rPr lang="en-US" sz="2800" b="1" dirty="0">
                <a:latin typeface="Arial Narrow"/>
                <a:cs typeface="Arial Narrow"/>
              </a:rPr>
              <a:t>Bowman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 smtClean="0">
                <a:latin typeface="Arial Narrow"/>
                <a:cs typeface="Arial Narrow"/>
              </a:rPr>
              <a:t>Information Technology </a:t>
            </a:r>
            <a:r>
              <a:rPr lang="en-US" sz="2800" b="1" dirty="0">
                <a:latin typeface="Arial Narrow"/>
                <a:cs typeface="Arial Narrow"/>
              </a:rPr>
              <a:t>	</a:t>
            </a:r>
            <a:r>
              <a:rPr lang="en-US" sz="2800" b="1" dirty="0" smtClean="0">
                <a:latin typeface="Arial Narrow"/>
                <a:cs typeface="Arial Narrow"/>
              </a:rPr>
              <a:t>Michael </a:t>
            </a:r>
            <a:r>
              <a:rPr lang="en-US" sz="2800" b="1" dirty="0">
                <a:latin typeface="Arial Narrow"/>
                <a:cs typeface="Arial Narrow"/>
              </a:rPr>
              <a:t>Boehm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>
                <a:latin typeface="Arial Narrow"/>
                <a:cs typeface="Arial Narrow"/>
              </a:rPr>
              <a:t>Library </a:t>
            </a:r>
            <a:r>
              <a:rPr lang="en-US" sz="2800" b="1" dirty="0" smtClean="0">
                <a:latin typeface="Arial Narrow"/>
                <a:cs typeface="Arial Narrow"/>
              </a:rPr>
              <a:t> 						Sue </a:t>
            </a:r>
            <a:r>
              <a:rPr lang="en-US" sz="2800" b="1" dirty="0" err="1">
                <a:latin typeface="Arial Narrow"/>
                <a:cs typeface="Arial Narrow"/>
              </a:rPr>
              <a:t>Wiegand</a:t>
            </a:r>
            <a:endParaRPr lang="en-US" sz="2800" dirty="0">
              <a:latin typeface="Arial Narrow"/>
              <a:cs typeface="Arial Narrow"/>
            </a:endParaRPr>
          </a:p>
          <a:p>
            <a:pPr lvl="2" fontAlgn="t"/>
            <a:r>
              <a:rPr lang="en-US" sz="2800" b="1" dirty="0">
                <a:latin typeface="Arial Narrow"/>
                <a:cs typeface="Arial Narrow"/>
              </a:rPr>
              <a:t>RSVP to blanket invite 	</a:t>
            </a:r>
            <a:r>
              <a:rPr lang="en-US" sz="2800" b="1" dirty="0" smtClean="0">
                <a:latin typeface="Arial Narrow"/>
                <a:cs typeface="Arial Narrow"/>
              </a:rPr>
              <a:t>	Charles </a:t>
            </a:r>
            <a:r>
              <a:rPr lang="en-US" sz="2800" b="1" dirty="0" err="1">
                <a:latin typeface="Arial Narrow"/>
                <a:cs typeface="Arial Narrow"/>
              </a:rPr>
              <a:t>Peltier</a:t>
            </a:r>
            <a:endParaRPr lang="en-US" sz="2800" dirty="0">
              <a:latin typeface="Arial Narrow"/>
              <a:cs typeface="Arial Narrow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9399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" y="279809"/>
            <a:ext cx="8632710" cy="6019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4320" y="1054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93753" y="279809"/>
            <a:ext cx="8632710" cy="6349502"/>
          </a:xfrm>
          <a:prstGeom prst="roundRect">
            <a:avLst/>
          </a:prstGeom>
          <a:solidFill>
            <a:srgbClr val="17375E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sz="2800" dirty="0">
              <a:latin typeface="Arial"/>
              <a:cs typeface="Arial"/>
            </a:endParaRPr>
          </a:p>
          <a:p>
            <a:pPr algn="ctr" fontAlgn="t"/>
            <a:endParaRPr lang="en-US" sz="2800" dirty="0">
              <a:latin typeface="Arial"/>
              <a:cs typeface="Arial"/>
            </a:endParaRP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Linda </a:t>
            </a:r>
            <a:r>
              <a:rPr lang="en-US" sz="2800" b="1" dirty="0" err="1">
                <a:latin typeface="Arial"/>
                <a:cs typeface="Arial"/>
              </a:rPr>
              <a:t>Paskiewicz</a:t>
            </a:r>
            <a:r>
              <a:rPr lang="en-US" sz="2800" b="1" dirty="0">
                <a:latin typeface="Arial"/>
                <a:cs typeface="Arial"/>
              </a:rPr>
              <a:t> – Recorder</a:t>
            </a:r>
            <a:endParaRPr lang="en-US" sz="2800" dirty="0">
              <a:latin typeface="Arial"/>
              <a:cs typeface="Arial"/>
            </a:endParaRP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Marc Belanger </a:t>
            </a:r>
            <a:r>
              <a:rPr lang="en-US" sz="2800" b="1" dirty="0" smtClean="0">
                <a:latin typeface="Arial"/>
                <a:cs typeface="Arial"/>
              </a:rPr>
              <a:t>– Facilitator</a:t>
            </a:r>
          </a:p>
          <a:p>
            <a:pPr algn="ctr" fontAlgn="t"/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Academic </a:t>
            </a:r>
            <a:r>
              <a:rPr lang="en-US" sz="2800" b="1" dirty="0" err="1" smtClean="0">
                <a:latin typeface="Arial Narrow"/>
                <a:cs typeface="Arial Narrow"/>
              </a:rPr>
              <a:t>Dept</a:t>
            </a:r>
            <a:r>
              <a:rPr lang="en-US" sz="2800" b="1" dirty="0" smtClean="0">
                <a:latin typeface="Arial Narrow"/>
                <a:cs typeface="Arial Narrow"/>
              </a:rPr>
              <a:t> </a:t>
            </a:r>
            <a:r>
              <a:rPr lang="en-US" sz="2800" b="1" dirty="0">
                <a:latin typeface="Arial Narrow"/>
                <a:cs typeface="Arial Narrow"/>
              </a:rPr>
              <a:t>by Division 	</a:t>
            </a:r>
            <a:r>
              <a:rPr lang="en-US" sz="2800" b="1" dirty="0" smtClean="0">
                <a:latin typeface="Arial Narrow"/>
                <a:cs typeface="Arial Narrow"/>
              </a:rPr>
              <a:t>Nancy </a:t>
            </a:r>
            <a:r>
              <a:rPr lang="en-US" sz="2800" b="1" dirty="0" err="1">
                <a:latin typeface="Arial Narrow"/>
                <a:cs typeface="Arial Narrow"/>
              </a:rPr>
              <a:t>Nekvasil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                                                  </a:t>
            </a:r>
            <a:r>
              <a:rPr lang="en-US" sz="2800" b="1" dirty="0" smtClean="0">
                <a:latin typeface="Arial Narrow"/>
                <a:cs typeface="Arial Narrow"/>
              </a:rPr>
              <a:t>	Mary </a:t>
            </a:r>
            <a:r>
              <a:rPr lang="en-US" sz="2800" b="1" dirty="0">
                <a:latin typeface="Arial Narrow"/>
                <a:cs typeface="Arial Narrow"/>
              </a:rPr>
              <a:t>Ann </a:t>
            </a:r>
            <a:r>
              <a:rPr lang="en-US" sz="2800" b="1" dirty="0" err="1">
                <a:latin typeface="Arial Narrow"/>
                <a:cs typeface="Arial Narrow"/>
              </a:rPr>
              <a:t>Kanieski</a:t>
            </a:r>
            <a:r>
              <a:rPr lang="en-US" sz="2800" b="1" dirty="0">
                <a:latin typeface="Arial Narrow"/>
                <a:cs typeface="Arial Narrow"/>
              </a:rPr>
              <a:t> </a:t>
            </a:r>
            <a:r>
              <a:rPr lang="en-US" sz="2800" b="1" dirty="0" smtClean="0">
                <a:latin typeface="Arial Narrow"/>
                <a:cs typeface="Arial Narrow"/>
              </a:rPr>
              <a:t> 										Karen </a:t>
            </a:r>
            <a:r>
              <a:rPr lang="en-US" sz="2800" b="1" dirty="0">
                <a:latin typeface="Arial Narrow"/>
                <a:cs typeface="Arial Narrow"/>
              </a:rPr>
              <a:t>Chambers 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                                                  </a:t>
            </a:r>
            <a:r>
              <a:rPr lang="en-US" sz="2800" b="1" dirty="0" smtClean="0">
                <a:latin typeface="Arial Narrow"/>
                <a:cs typeface="Arial Narrow"/>
              </a:rPr>
              <a:t>Trish </a:t>
            </a:r>
            <a:r>
              <a:rPr lang="en-US" sz="2800" b="1" dirty="0" err="1">
                <a:latin typeface="Arial Narrow"/>
                <a:cs typeface="Arial Narrow"/>
              </a:rPr>
              <a:t>Keresztes</a:t>
            </a:r>
            <a:r>
              <a:rPr lang="en-US" sz="2800" b="1" dirty="0">
                <a:latin typeface="Arial Narrow"/>
                <a:cs typeface="Arial Narrow"/>
              </a:rPr>
              <a:t> </a:t>
            </a:r>
            <a:r>
              <a:rPr lang="en-US" sz="2800" b="1" dirty="0" smtClean="0">
                <a:latin typeface="Arial Narrow"/>
                <a:cs typeface="Arial Narrow"/>
              </a:rPr>
              <a:t>Assessment </a:t>
            </a:r>
            <a:r>
              <a:rPr lang="en-US" sz="2800" b="1" dirty="0">
                <a:latin typeface="Arial Narrow"/>
                <a:cs typeface="Arial Narrow"/>
              </a:rPr>
              <a:t>Committee 	</a:t>
            </a:r>
            <a:r>
              <a:rPr lang="en-US" sz="2800" b="1" dirty="0" smtClean="0">
                <a:latin typeface="Arial Narrow"/>
                <a:cs typeface="Arial Narrow"/>
              </a:rPr>
              <a:t>	Mary </a:t>
            </a:r>
            <a:r>
              <a:rPr lang="en-US" sz="2800" b="1" dirty="0">
                <a:latin typeface="Arial Narrow"/>
                <a:cs typeface="Arial Narrow"/>
              </a:rPr>
              <a:t>Ann </a:t>
            </a:r>
            <a:r>
              <a:rPr lang="en-US" sz="2800" b="1" dirty="0" err="1">
                <a:latin typeface="Arial Narrow"/>
                <a:cs typeface="Arial Narrow"/>
              </a:rPr>
              <a:t>Kanieski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Career </a:t>
            </a:r>
            <a:r>
              <a:rPr lang="en-US" sz="2800" b="1" dirty="0" smtClean="0">
                <a:latin typeface="Arial Narrow"/>
                <a:cs typeface="Arial Narrow"/>
              </a:rPr>
              <a:t>Crossings 				Stacie </a:t>
            </a:r>
            <a:r>
              <a:rPr lang="en-US" sz="2800" b="1" dirty="0" err="1">
                <a:latin typeface="Arial Narrow"/>
                <a:cs typeface="Arial Narrow"/>
              </a:rPr>
              <a:t>Jeffirs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Curriculum Committee 	</a:t>
            </a:r>
            <a:r>
              <a:rPr lang="en-US" sz="2800" b="1" dirty="0" smtClean="0">
                <a:latin typeface="Arial Narrow"/>
                <a:cs typeface="Arial Narrow"/>
              </a:rPr>
              <a:t>	Don </a:t>
            </a:r>
            <a:r>
              <a:rPr lang="en-US" sz="2800" b="1" dirty="0" err="1" smtClean="0">
                <a:latin typeface="Arial Narrow"/>
                <a:cs typeface="Arial Narrow"/>
              </a:rPr>
              <a:t>Paetkau</a:t>
            </a:r>
            <a:endParaRPr lang="en-US" sz="2800" b="1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 smtClean="0">
                <a:latin typeface="Arial Narrow"/>
                <a:cs typeface="Arial Narrow"/>
              </a:rPr>
              <a:t>									Nancy </a:t>
            </a:r>
            <a:r>
              <a:rPr lang="en-US" sz="2800" b="1" dirty="0">
                <a:latin typeface="Arial Narrow"/>
                <a:cs typeface="Arial Narrow"/>
              </a:rPr>
              <a:t>Turner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CWIL 	</a:t>
            </a:r>
            <a:r>
              <a:rPr lang="en-US" sz="2800" b="1" dirty="0" smtClean="0">
                <a:latin typeface="Arial Narrow"/>
                <a:cs typeface="Arial Narrow"/>
              </a:rPr>
              <a:t>							Karen </a:t>
            </a:r>
            <a:r>
              <a:rPr lang="en-US" sz="2800" b="1" dirty="0">
                <a:latin typeface="Arial Narrow"/>
                <a:cs typeface="Arial Narrow"/>
              </a:rPr>
              <a:t>Chambers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Institutional Research 	</a:t>
            </a:r>
            <a:r>
              <a:rPr lang="en-US" sz="2800" b="1" dirty="0" smtClean="0">
                <a:latin typeface="Arial Narrow"/>
                <a:cs typeface="Arial Narrow"/>
              </a:rPr>
              <a:t>		Brian </a:t>
            </a:r>
            <a:r>
              <a:rPr lang="en-US" sz="2800" b="1" dirty="0" err="1">
                <a:latin typeface="Arial Narrow"/>
                <a:cs typeface="Arial Narrow"/>
              </a:rPr>
              <a:t>Matve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Program Review Committee 	</a:t>
            </a:r>
            <a:r>
              <a:rPr lang="en-US" sz="2800" b="1" dirty="0" smtClean="0">
                <a:latin typeface="Arial Narrow"/>
                <a:cs typeface="Arial Narrow"/>
              </a:rPr>
              <a:t>Trish </a:t>
            </a:r>
            <a:r>
              <a:rPr lang="en-US" sz="2800" b="1" dirty="0" err="1">
                <a:latin typeface="Arial Narrow"/>
                <a:cs typeface="Arial Narrow"/>
              </a:rPr>
              <a:t>Keresztes</a:t>
            </a:r>
            <a:endParaRPr lang="en-US" sz="2800" dirty="0">
              <a:latin typeface="Arial Narrow"/>
              <a:cs typeface="Arial Narrow"/>
            </a:endParaRPr>
          </a:p>
          <a:p>
            <a:pPr lvl="1" fontAlgn="t"/>
            <a:r>
              <a:rPr lang="en-US" sz="2800" b="1" dirty="0">
                <a:latin typeface="Arial Narrow"/>
                <a:cs typeface="Arial Narrow"/>
              </a:rPr>
              <a:t>Student representation 	</a:t>
            </a:r>
            <a:r>
              <a:rPr lang="en-US" sz="2800" b="1" dirty="0" smtClean="0">
                <a:latin typeface="Arial Narrow"/>
                <a:cs typeface="Arial Narrow"/>
              </a:rPr>
              <a:t>	Margaret </a:t>
            </a:r>
            <a:r>
              <a:rPr lang="en-US" sz="2800" b="1" dirty="0" err="1">
                <a:latin typeface="Arial Narrow"/>
                <a:cs typeface="Arial Narrow"/>
              </a:rPr>
              <a:t>Carswell</a:t>
            </a:r>
            <a:endParaRPr lang="en-US" sz="2800" dirty="0">
              <a:latin typeface="Arial Narrow"/>
              <a:cs typeface="Arial Narrow"/>
            </a:endParaRPr>
          </a:p>
          <a:p>
            <a:pPr algn="ctr"/>
            <a:endParaRPr lang="en-US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973622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" y="279809"/>
            <a:ext cx="8632710" cy="6019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4320" y="10546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93753" y="279809"/>
            <a:ext cx="8632710" cy="6349502"/>
          </a:xfrm>
          <a:prstGeom prst="roundRect">
            <a:avLst/>
          </a:prstGeom>
          <a:solidFill>
            <a:srgbClr val="17375E">
              <a:alpha val="9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sz="2800" b="1" dirty="0" smtClean="0"/>
          </a:p>
          <a:p>
            <a:pPr fontAlgn="t"/>
            <a:endParaRPr lang="en-US" sz="2800" b="1" dirty="0"/>
          </a:p>
          <a:p>
            <a:pPr fontAlgn="t"/>
            <a:endParaRPr lang="en-US" sz="2800" b="1" dirty="0" smtClean="0"/>
          </a:p>
          <a:p>
            <a:pPr fontAlgn="t"/>
            <a:endParaRPr lang="en-US" sz="2800" b="1" dirty="0"/>
          </a:p>
          <a:p>
            <a:pPr algn="ctr" fontAlgn="t"/>
            <a:r>
              <a:rPr lang="en-US" sz="2800" b="1" dirty="0" smtClean="0">
                <a:latin typeface="Arial"/>
                <a:cs typeface="Arial"/>
              </a:rPr>
              <a:t>James </a:t>
            </a:r>
            <a:r>
              <a:rPr lang="en-US" sz="2800" b="1" dirty="0">
                <a:latin typeface="Arial"/>
                <a:cs typeface="Arial"/>
              </a:rPr>
              <a:t>Herschel – Recorder</a:t>
            </a:r>
          </a:p>
          <a:p>
            <a:pPr algn="ctr" fontAlgn="t"/>
            <a:r>
              <a:rPr lang="en-US" sz="2800" b="1" dirty="0">
                <a:latin typeface="Arial"/>
                <a:cs typeface="Arial"/>
              </a:rPr>
              <a:t>Todd Norris </a:t>
            </a:r>
            <a:r>
              <a:rPr lang="en-US" sz="2800" b="1" dirty="0" smtClean="0">
                <a:latin typeface="Arial"/>
                <a:cs typeface="Arial"/>
              </a:rPr>
              <a:t>– Facilitator</a:t>
            </a:r>
          </a:p>
          <a:p>
            <a:pPr fontAlgn="t"/>
            <a:endParaRPr lang="en-US" sz="2800" dirty="0"/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Academic </a:t>
            </a:r>
            <a:r>
              <a:rPr lang="en-US" sz="2400" b="1" dirty="0" err="1" smtClean="0">
                <a:latin typeface="Arial Narrow"/>
                <a:cs typeface="Arial Narrow"/>
              </a:rPr>
              <a:t>Dept</a:t>
            </a:r>
            <a:r>
              <a:rPr lang="en-US" sz="2400" b="1" dirty="0" smtClean="0">
                <a:latin typeface="Arial Narrow"/>
                <a:cs typeface="Arial Narrow"/>
              </a:rPr>
              <a:t> </a:t>
            </a:r>
            <a:r>
              <a:rPr lang="en-US" sz="2400" b="1" dirty="0">
                <a:latin typeface="Arial Narrow"/>
                <a:cs typeface="Arial Narrow"/>
              </a:rPr>
              <a:t>by Division 	</a:t>
            </a:r>
            <a:r>
              <a:rPr lang="en-US" sz="2400" b="1" dirty="0" smtClean="0">
                <a:latin typeface="Arial Narrow"/>
                <a:cs typeface="Arial Narrow"/>
              </a:rPr>
              <a:t>Joanne </a:t>
            </a:r>
            <a:r>
              <a:rPr lang="en-US" sz="2400" b="1" dirty="0">
                <a:latin typeface="Arial Narrow"/>
                <a:cs typeface="Arial Narrow"/>
              </a:rPr>
              <a:t>Snow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                                                   </a:t>
            </a:r>
            <a:r>
              <a:rPr lang="en-US" sz="2400" b="1" dirty="0" smtClean="0">
                <a:latin typeface="Arial Narrow"/>
                <a:cs typeface="Arial Narrow"/>
              </a:rPr>
              <a:t>  Sandi </a:t>
            </a:r>
            <a:r>
              <a:rPr lang="en-US" sz="2400" b="1" dirty="0" err="1">
                <a:latin typeface="Arial Narrow"/>
                <a:cs typeface="Arial Narrow"/>
              </a:rPr>
              <a:t>Ginter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                                                  </a:t>
            </a:r>
            <a:r>
              <a:rPr lang="en-US" sz="2400" b="1" dirty="0" smtClean="0">
                <a:latin typeface="Arial Narrow"/>
                <a:cs typeface="Arial Narrow"/>
              </a:rPr>
              <a:t>   Umberto </a:t>
            </a:r>
            <a:r>
              <a:rPr lang="en-US" sz="2400" b="1" dirty="0" err="1">
                <a:latin typeface="Arial Narrow"/>
                <a:cs typeface="Arial Narrow"/>
              </a:rPr>
              <a:t>Taccheri</a:t>
            </a:r>
            <a:r>
              <a:rPr lang="en-US" sz="2400" b="1" dirty="0">
                <a:latin typeface="Arial Narrow"/>
                <a:cs typeface="Arial Narrow"/>
              </a:rPr>
              <a:t> </a:t>
            </a:r>
            <a:r>
              <a:rPr lang="en-US" sz="2000" b="1" dirty="0" smtClean="0">
                <a:latin typeface="Arial Narrow"/>
                <a:cs typeface="Arial Narrow"/>
              </a:rPr>
              <a:t>(AA Council)</a:t>
            </a:r>
            <a:endParaRPr lang="en-US" sz="2000" b="1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 smtClean="0">
                <a:latin typeface="Arial Narrow"/>
                <a:cs typeface="Arial Narrow"/>
              </a:rPr>
              <a:t>College </a:t>
            </a:r>
            <a:r>
              <a:rPr lang="en-US" sz="2400" b="1" dirty="0">
                <a:latin typeface="Arial Narrow"/>
                <a:cs typeface="Arial Narrow"/>
              </a:rPr>
              <a:t>Relations 	</a:t>
            </a:r>
            <a:r>
              <a:rPr lang="en-US" sz="2400" b="1" dirty="0" smtClean="0">
                <a:latin typeface="Arial Narrow"/>
                <a:cs typeface="Arial Narrow"/>
              </a:rPr>
              <a:t>			Shari </a:t>
            </a:r>
            <a:r>
              <a:rPr lang="en-US" sz="2400" b="1" dirty="0">
                <a:latin typeface="Arial Narrow"/>
                <a:cs typeface="Arial Narrow"/>
              </a:rPr>
              <a:t>Rodriguez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Enrollment Management 	</a:t>
            </a:r>
            <a:r>
              <a:rPr lang="en-US" sz="2400" b="1" dirty="0" smtClean="0">
                <a:latin typeface="Arial Narrow"/>
                <a:cs typeface="Arial Narrow"/>
              </a:rPr>
              <a:t>	Mona </a:t>
            </a:r>
            <a:r>
              <a:rPr lang="en-US" sz="2400" b="1" dirty="0">
                <a:latin typeface="Arial Narrow"/>
                <a:cs typeface="Arial Narrow"/>
              </a:rPr>
              <a:t>Bowe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 smtClean="0">
                <a:latin typeface="Arial Narrow"/>
                <a:cs typeface="Arial Narrow"/>
              </a:rPr>
              <a:t>Ex </a:t>
            </a:r>
            <a:r>
              <a:rPr lang="en-US" sz="2400" b="1" dirty="0" err="1" smtClean="0">
                <a:latin typeface="Arial Narrow"/>
                <a:cs typeface="Arial Narrow"/>
              </a:rPr>
              <a:t>Comm</a:t>
            </a:r>
            <a:r>
              <a:rPr lang="en-US" sz="2400" b="1" dirty="0" smtClean="0">
                <a:latin typeface="Arial Narrow"/>
                <a:cs typeface="Arial Narrow"/>
              </a:rPr>
              <a:t> Faculty </a:t>
            </a:r>
            <a:r>
              <a:rPr lang="en-US" sz="2400" b="1" dirty="0">
                <a:latin typeface="Arial Narrow"/>
                <a:cs typeface="Arial Narrow"/>
              </a:rPr>
              <a:t>Assembly  </a:t>
            </a:r>
            <a:r>
              <a:rPr lang="en-US" sz="2400" b="1" dirty="0" smtClean="0">
                <a:latin typeface="Arial Narrow"/>
                <a:cs typeface="Arial Narrow"/>
              </a:rPr>
              <a:t>	Stacy </a:t>
            </a:r>
            <a:r>
              <a:rPr lang="en-US" sz="2400" b="1" dirty="0">
                <a:latin typeface="Arial Narrow"/>
                <a:cs typeface="Arial Narrow"/>
              </a:rPr>
              <a:t>Davis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Facilities  </a:t>
            </a:r>
            <a:r>
              <a:rPr lang="en-US" sz="2400" b="1" dirty="0" smtClean="0">
                <a:latin typeface="Arial Narrow"/>
                <a:cs typeface="Arial Narrow"/>
              </a:rPr>
              <a:t>						Ben </a:t>
            </a:r>
            <a:r>
              <a:rPr lang="en-US" sz="2400" b="1" dirty="0">
                <a:latin typeface="Arial Narrow"/>
                <a:cs typeface="Arial Narrow"/>
              </a:rPr>
              <a:t>Bowman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Financial Aid 	</a:t>
            </a:r>
            <a:r>
              <a:rPr lang="en-US" sz="2400" b="1" dirty="0" smtClean="0">
                <a:latin typeface="Arial Narrow"/>
                <a:cs typeface="Arial Narrow"/>
              </a:rPr>
              <a:t>				Kathleen </a:t>
            </a:r>
            <a:r>
              <a:rPr lang="en-US" sz="2400" b="1" dirty="0">
                <a:latin typeface="Arial Narrow"/>
                <a:cs typeface="Arial Narrow"/>
              </a:rPr>
              <a:t>Brown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Information Technology </a:t>
            </a:r>
            <a:r>
              <a:rPr lang="en-US" sz="2400" b="1" dirty="0" smtClean="0">
                <a:latin typeface="Arial Narrow"/>
                <a:cs typeface="Arial Narrow"/>
              </a:rPr>
              <a:t>	</a:t>
            </a:r>
            <a:r>
              <a:rPr lang="en-US" sz="2400" b="1" dirty="0">
                <a:latin typeface="Arial Narrow"/>
                <a:cs typeface="Arial Narrow"/>
              </a:rPr>
              <a:t> </a:t>
            </a:r>
            <a:r>
              <a:rPr lang="en-US" sz="2400" b="1" dirty="0" smtClean="0">
                <a:latin typeface="Arial Narrow"/>
                <a:cs typeface="Arial Narrow"/>
              </a:rPr>
              <a:t>     Michael Boehm</a:t>
            </a:r>
            <a:br>
              <a:rPr lang="en-US" sz="2400" b="1" dirty="0" smtClean="0">
                <a:latin typeface="Arial Narrow"/>
                <a:cs typeface="Arial Narrow"/>
              </a:rPr>
            </a:br>
            <a:r>
              <a:rPr lang="en-US" sz="2400" b="1" dirty="0" smtClean="0">
                <a:latin typeface="Arial Narrow"/>
                <a:cs typeface="Arial Narrow"/>
              </a:rPr>
              <a:t>							      Kathy </a:t>
            </a:r>
            <a:r>
              <a:rPr lang="en-US" sz="2400" b="1" dirty="0" err="1">
                <a:latin typeface="Arial Narrow"/>
                <a:cs typeface="Arial Narrow"/>
              </a:rPr>
              <a:t>Saville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Institutional Research 	</a:t>
            </a:r>
            <a:r>
              <a:rPr lang="en-US" sz="2400" b="1" dirty="0" smtClean="0">
                <a:latin typeface="Arial Narrow"/>
                <a:cs typeface="Arial Narrow"/>
              </a:rPr>
              <a:t>	      Brian </a:t>
            </a:r>
            <a:r>
              <a:rPr lang="en-US" sz="2400" b="1" dirty="0" err="1">
                <a:latin typeface="Arial Narrow"/>
                <a:cs typeface="Arial Narrow"/>
              </a:rPr>
              <a:t>Matve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>
                <a:latin typeface="Arial Narrow"/>
                <a:cs typeface="Arial Narrow"/>
              </a:rPr>
              <a:t>Library / </a:t>
            </a:r>
            <a:r>
              <a:rPr lang="en-US" sz="2400" b="1" dirty="0" smtClean="0">
                <a:latin typeface="Arial Narrow"/>
                <a:cs typeface="Arial Narrow"/>
              </a:rPr>
              <a:t>AA </a:t>
            </a:r>
            <a:r>
              <a:rPr lang="en-US" sz="2400" b="1" dirty="0">
                <a:latin typeface="Arial Narrow"/>
                <a:cs typeface="Arial Narrow"/>
              </a:rPr>
              <a:t>Council </a:t>
            </a:r>
            <a:r>
              <a:rPr lang="en-US" sz="2400" b="1" dirty="0" smtClean="0">
                <a:latin typeface="Arial Narrow"/>
                <a:cs typeface="Arial Narrow"/>
              </a:rPr>
              <a:t> 		      Sue </a:t>
            </a:r>
            <a:r>
              <a:rPr lang="en-US" sz="2400" b="1" dirty="0" err="1" smtClean="0">
                <a:latin typeface="Arial Narrow"/>
                <a:cs typeface="Arial Narrow"/>
              </a:rPr>
              <a:t>Wiegand</a:t>
            </a:r>
            <a:endParaRPr lang="en-US" sz="2400" dirty="0">
              <a:latin typeface="Arial Narrow"/>
              <a:cs typeface="Arial Narrow"/>
            </a:endParaRPr>
          </a:p>
          <a:p>
            <a:pPr lvl="1" fontAlgn="t"/>
            <a:r>
              <a:rPr lang="en-US" sz="2400" b="1" dirty="0" smtClean="0">
                <a:latin typeface="Arial Narrow"/>
                <a:cs typeface="Arial Narrow"/>
              </a:rPr>
              <a:t>Student representation 	      Margaret </a:t>
            </a:r>
            <a:r>
              <a:rPr lang="en-US" sz="2400" b="1" dirty="0" err="1" smtClean="0">
                <a:latin typeface="Arial Narrow"/>
                <a:cs typeface="Arial Narrow"/>
              </a:rPr>
              <a:t>Carswell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algn="ctr" fontAlgn="t"/>
            <a:endParaRPr lang="en-US" sz="2400" b="1" dirty="0">
              <a:latin typeface="Arial Narrow"/>
              <a:cs typeface="Arial Narrow"/>
            </a:endParaRPr>
          </a:p>
          <a:p>
            <a:pPr algn="ctr" fontAlgn="t"/>
            <a:endParaRPr lang="en-US" sz="2400" b="1" dirty="0" smtClean="0">
              <a:latin typeface="Arial Narrow"/>
              <a:cs typeface="Arial Narrow"/>
            </a:endParaRPr>
          </a:p>
          <a:p>
            <a:pPr algn="ctr" fontAlgn="t"/>
            <a:endParaRPr lang="en-US" sz="2400" b="1" dirty="0">
              <a:latin typeface="Arial Narrow"/>
              <a:cs typeface="Arial Narrow"/>
            </a:endParaRPr>
          </a:p>
          <a:p>
            <a:pPr algn="ctr" fontAlgn="t"/>
            <a:endParaRPr lang="en-US" sz="2400" dirty="0">
              <a:latin typeface="Arial Narrow"/>
              <a:cs typeface="Arial Narrow"/>
            </a:endParaRPr>
          </a:p>
          <a:p>
            <a:pPr algn="ctr"/>
            <a:endParaRPr lang="en-US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2634876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intmarys.edu/files/images/Spes-Unica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672272"/>
            <a:ext cx="6880502" cy="45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51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President Mooney’s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Contributions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7653" y="2333302"/>
            <a:ext cx="2494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July 2015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994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prestig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aintmarys.edu/files/images/Haggar3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" y="1619468"/>
            <a:ext cx="7131706" cy="47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848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Trustees’ </a:t>
            </a: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Contributions</a:t>
            </a: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2894" y="4089517"/>
            <a:ext cx="3100026" cy="27289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August 15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Through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September 15</a:t>
            </a:r>
            <a:endParaRPr lang="en-US" sz="36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0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xmlns:p14="http://schemas.microsoft.com/office/powerpoint/2010/main"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aintmarys.edu/files/images/Haggar3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41" y="4280204"/>
            <a:ext cx="3306642" cy="22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9939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Final Version for our College</a:t>
            </a:r>
            <a:b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September 14, 2015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Picture 2" descr="https://www.saintmarys.edu/files/images/Spes-Unica-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98" y="335564"/>
            <a:ext cx="3400557" cy="22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p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3" y="4280204"/>
            <a:ext cx="3455783" cy="2267286"/>
          </a:xfrm>
          <a:prstGeom prst="rect">
            <a:avLst/>
          </a:prstGeom>
        </p:spPr>
      </p:pic>
      <p:pic>
        <p:nvPicPr>
          <p:cNvPr id="7" name="Picture 6" descr="chap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3" y="327185"/>
            <a:ext cx="3455783" cy="23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798" y="677330"/>
            <a:ext cx="8057934" cy="5594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saintmarys.edu/files/images/DSC_0161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8" y="1147649"/>
            <a:ext cx="6976745" cy="46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62319"/>
            <a:ext cx="4404571" cy="27998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started in 2005 but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began in earnest when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President Mooney 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formed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Accreditation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860741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89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Lock in to HLC 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oct15_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4" y="1827113"/>
            <a:ext cx="7349371" cy="45599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5234" y="3317367"/>
            <a:ext cx="867833" cy="5926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088212" y="3013657"/>
            <a:ext cx="2583356" cy="3024365"/>
          </a:xfrm>
          <a:prstGeom prst="wedgeRoundRectCallout">
            <a:avLst>
              <a:gd name="adj1" fmla="val 100058"/>
              <a:gd name="adj2" fmla="val -30023"/>
              <a:gd name="adj3" fmla="val 16667"/>
            </a:avLst>
          </a:prstGeom>
          <a:solidFill>
            <a:schemeClr val="accent1">
              <a:lumMod val="75000"/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hlc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0" y="3207373"/>
            <a:ext cx="1675265" cy="25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9872" y="2813290"/>
            <a:ext cx="8229600" cy="24956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The HLC Team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November 9 – 10, 2015</a:t>
            </a:r>
            <a:endParaRPr lang="en-US" sz="48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 descr="hlc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0" y="3099895"/>
            <a:ext cx="539087" cy="830194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1588089" y="617973"/>
            <a:ext cx="5993166" cy="1361014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Coming Soon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8" name="Picture 7" descr="hlc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49" y="3205221"/>
            <a:ext cx="539087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53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 advTm="12000">
        <p15:prstTrans prst="curtains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HLC Team 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5536" y="1707820"/>
            <a:ext cx="8229600" cy="48784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Dr. Rita </a:t>
            </a:r>
            <a:r>
              <a:rPr lang="en-US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Gulstad</a:t>
            </a: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b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lang="en-US" sz="2600" dirty="0" smtClean="0">
                <a:solidFill>
                  <a:srgbClr val="FFFFFF"/>
                </a:solidFill>
                <a:latin typeface="Arial Narrow"/>
                <a:cs typeface="Arial Narrow"/>
              </a:rPr>
              <a:t>VP &amp; Dean – Central Methodist University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Dr. Boyd </a:t>
            </a:r>
            <a:r>
              <a:rPr lang="en-US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Creesman</a:t>
            </a:r>
            <a:endParaRPr lang="en-US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lang="en-US" sz="2600" dirty="0" smtClean="0">
                <a:solidFill>
                  <a:srgbClr val="FFFFFF"/>
                </a:solidFill>
                <a:latin typeface="Arial Narrow"/>
                <a:cs typeface="Arial Narrow"/>
              </a:rPr>
              <a:t>VP for AA – West Virginia Wesleyan College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Dr. Greg R. Gunderson</a:t>
            </a:r>
            <a:b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lang="en-US" sz="2600" dirty="0" smtClean="0">
                <a:solidFill>
                  <a:srgbClr val="FFFFFF"/>
                </a:solidFill>
                <a:latin typeface="Arial Narrow"/>
                <a:cs typeface="Arial Narrow"/>
              </a:rPr>
              <a:t>VP &amp; CFO - Webster University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Dr. Felicia Squire</a:t>
            </a:r>
            <a:b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lang="en-US" sz="26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Assoc</a:t>
            </a:r>
            <a:r>
              <a:rPr lang="en-US" sz="2600" dirty="0" smtClean="0">
                <a:solidFill>
                  <a:srgbClr val="FFFFFF"/>
                </a:solidFill>
                <a:latin typeface="Arial Narrow"/>
                <a:cs typeface="Arial Narrow"/>
              </a:rPr>
              <a:t> Professor of Language &amp; Literature &amp; </a:t>
            </a:r>
            <a:r>
              <a:rPr lang="en-US" sz="26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Assoc</a:t>
            </a:r>
            <a:r>
              <a:rPr lang="en-US" sz="2600" dirty="0" smtClean="0">
                <a:solidFill>
                  <a:srgbClr val="FFFFFF"/>
                </a:solidFill>
                <a:latin typeface="Arial Narrow"/>
                <a:cs typeface="Arial Narrow"/>
              </a:rPr>
              <a:t> Dean of 	Faculty &amp; Curriculum – Sterling College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Dr. Marilyn </a:t>
            </a:r>
            <a:r>
              <a:rPr lang="en-US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Bugenhagen</a:t>
            </a: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lang="en-US" sz="2600" dirty="0" smtClean="0">
                <a:solidFill>
                  <a:srgbClr val="FFFFFF"/>
                </a:solidFill>
                <a:latin typeface="Arial Narrow"/>
                <a:cs typeface="Arial Narrow"/>
              </a:rPr>
              <a:t>Associate Academic Affairs Office</a:t>
            </a:r>
            <a:r>
              <a:rPr lang="en-US" sz="26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Arial Narrow"/>
                <a:cs typeface="Arial Narrow"/>
              </a:rPr>
              <a:t>- Marian University</a:t>
            </a:r>
            <a:endParaRPr lang="en-US" sz="26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 descr="hlc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43" y="357088"/>
            <a:ext cx="726557" cy="1118898"/>
          </a:xfrm>
          <a:prstGeom prst="rect">
            <a:avLst/>
          </a:prstGeom>
        </p:spPr>
      </p:pic>
      <p:pic>
        <p:nvPicPr>
          <p:cNvPr id="7" name="Picture 6" descr="hlc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0" y="357088"/>
            <a:ext cx="726557" cy="11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08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Saint Mary’s College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734" y="2775062"/>
            <a:ext cx="3657465" cy="2885679"/>
          </a:xfrm>
        </p:spPr>
        <p:txBody>
          <a:bodyPr>
            <a:normAutofit/>
          </a:bodyPr>
          <a:lstStyle/>
          <a:p>
            <a:r>
              <a:rPr lang="en-US" sz="7200" i="1" dirty="0" smtClean="0">
                <a:solidFill>
                  <a:srgbClr val="FFFFFF"/>
                </a:solidFill>
                <a:latin typeface="Arial"/>
                <a:cs typeface="Arial"/>
              </a:rPr>
              <a:t>Thank </a:t>
            </a:r>
          </a:p>
          <a:p>
            <a:r>
              <a:rPr lang="en-US" sz="7200" i="1" dirty="0" smtClean="0">
                <a:solidFill>
                  <a:srgbClr val="FFFFFF"/>
                </a:solidFill>
                <a:latin typeface="Arial"/>
                <a:cs typeface="Arial"/>
              </a:rPr>
              <a:t>You !</a:t>
            </a:r>
          </a:p>
          <a:p>
            <a:pPr algn="l"/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https://www.saintmarys.edu/files/images/lakemarion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80" y="1748929"/>
            <a:ext cx="3344624" cy="44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56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00">
        <p15:prstTrans prst="fractur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798" y="677330"/>
            <a:ext cx="8057934" cy="55943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" name="Picture 1" descr="dec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3" y="947597"/>
            <a:ext cx="7387167" cy="44400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76338" y="2391835"/>
            <a:ext cx="867833" cy="5926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22299" y="2088125"/>
            <a:ext cx="3949702" cy="3024365"/>
          </a:xfrm>
          <a:prstGeom prst="wedgeRoundRectCallout">
            <a:avLst>
              <a:gd name="adj1" fmla="val 69225"/>
              <a:gd name="adj2" fmla="val -30023"/>
              <a:gd name="adj3" fmla="val 16667"/>
            </a:avLst>
          </a:prstGeom>
          <a:solidFill>
            <a:schemeClr val="accent1">
              <a:lumMod val="75000"/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3200" baseline="3000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meeting </a:t>
            </a:r>
            <a:b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Committee -</a:t>
            </a:r>
            <a:b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December 8, 2011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3826" y="5545664"/>
            <a:ext cx="423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1,350 days ago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729547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8798" y="1827113"/>
            <a:ext cx="8057934" cy="32901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08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Team Leaders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98" y="2208119"/>
            <a:ext cx="2090363" cy="2616200"/>
          </a:xfrm>
          <a:prstGeom prst="rect">
            <a:avLst/>
          </a:prstGeom>
        </p:spPr>
      </p:pic>
      <p:pic>
        <p:nvPicPr>
          <p:cNvPr id="5" name="Picture 4" descr="laur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5" y="2211318"/>
            <a:ext cx="2146300" cy="261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211318"/>
            <a:ext cx="2093398" cy="261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4" y="5032590"/>
            <a:ext cx="22339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cs typeface="Arial"/>
              </a:rPr>
              <a:t>Julie </a:t>
            </a:r>
            <a:r>
              <a:rPr lang="en-US" sz="3200" dirty="0" err="1" smtClean="0">
                <a:solidFill>
                  <a:srgbClr val="FFFFFF"/>
                </a:solidFill>
                <a:cs typeface="Arial"/>
              </a:rPr>
              <a:t>Storme</a:t>
            </a:r>
            <a:r>
              <a:rPr lang="en-US" sz="3200" dirty="0" smtClean="0">
                <a:solidFill>
                  <a:srgbClr val="FFFFFF"/>
                </a:solidFill>
                <a:cs typeface="Arial"/>
              </a:rPr>
              <a:t> </a:t>
            </a:r>
            <a:endParaRPr lang="en-US" sz="3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882" y="5535822"/>
            <a:ext cx="2260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 – team chairs 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5852" y="5032059"/>
            <a:ext cx="26204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cs typeface="Arial"/>
              </a:rPr>
              <a:t>Laurel Thomas</a:t>
            </a:r>
            <a:endParaRPr lang="en-US" sz="3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797" y="5036557"/>
            <a:ext cx="26348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Daniel Flowers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3295" y="2208119"/>
            <a:ext cx="45719" cy="2619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8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0347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Criterion Coordinators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7" y="3477427"/>
            <a:ext cx="1112765" cy="1392684"/>
          </a:xfrm>
          <a:prstGeom prst="rect">
            <a:avLst/>
          </a:prstGeom>
        </p:spPr>
      </p:pic>
      <p:pic>
        <p:nvPicPr>
          <p:cNvPr id="5" name="Picture 4" descr="laur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97" y="4582725"/>
            <a:ext cx="1142542" cy="139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41" y="4930085"/>
            <a:ext cx="1114381" cy="1392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0997" y="1397822"/>
            <a:ext cx="5625984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Judy </a:t>
            </a:r>
            <a:r>
              <a:rPr lang="en-US" sz="2800" dirty="0" err="1">
                <a:solidFill>
                  <a:srgbClr val="FFFFFF"/>
                </a:solidFill>
                <a:latin typeface="Arial Narrow"/>
                <a:cs typeface="Arial Narrow"/>
              </a:rPr>
              <a:t>Fean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				 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Mission</a:t>
            </a:r>
          </a:p>
          <a:p>
            <a:endParaRPr lang="en-US" sz="28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Susan </a:t>
            </a:r>
            <a:r>
              <a:rPr lang="en-US" sz="2800" dirty="0" err="1">
                <a:solidFill>
                  <a:srgbClr val="FFFFFF"/>
                </a:solidFill>
                <a:latin typeface="Arial Narrow"/>
                <a:cs typeface="Arial Narrow"/>
              </a:rPr>
              <a:t>Dampeer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 	</a:t>
            </a: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		Ethics &amp; 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Integrity</a:t>
            </a:r>
          </a:p>
          <a:p>
            <a:endParaRPr lang="en-US" sz="28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Vickie Hess </a:t>
            </a: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&amp; </a:t>
            </a:r>
            <a:b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     Colleen 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Hoover </a:t>
            </a: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	 	Assessment</a:t>
            </a:r>
            <a:endParaRPr lang="en-US" sz="28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endParaRPr lang="en-US" sz="28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Julie </a:t>
            </a:r>
            <a:r>
              <a:rPr lang="en-US" sz="2800" dirty="0" err="1">
                <a:solidFill>
                  <a:srgbClr val="FFFFFF"/>
                </a:solidFill>
                <a:latin typeface="Arial Narrow"/>
                <a:cs typeface="Arial Narrow"/>
              </a:rPr>
              <a:t>Storme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 &amp;</a:t>
            </a: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b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     Laurel </a:t>
            </a:r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Thomas 	</a:t>
            </a: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	Leaders</a:t>
            </a:r>
            <a:endParaRPr lang="en-US" sz="28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endParaRPr lang="en-US" sz="28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 Narrow"/>
                <a:cs typeface="Arial Narrow"/>
              </a:rPr>
              <a:t>Daniel Flowers 	</a:t>
            </a:r>
            <a:r>
              <a:rPr lang="en-US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		Resources</a:t>
            </a:r>
            <a:endParaRPr lang="en-US" sz="28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fe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1" y="606851"/>
            <a:ext cx="1075721" cy="1348416"/>
          </a:xfrm>
          <a:prstGeom prst="rect">
            <a:avLst/>
          </a:prstGeom>
        </p:spPr>
      </p:pic>
      <p:pic>
        <p:nvPicPr>
          <p:cNvPr id="9" name="Picture 8" descr="Hoov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97" y="3005132"/>
            <a:ext cx="1092753" cy="1365941"/>
          </a:xfrm>
          <a:prstGeom prst="rect">
            <a:avLst/>
          </a:prstGeom>
        </p:spPr>
      </p:pic>
      <p:pic>
        <p:nvPicPr>
          <p:cNvPr id="14" name="Picture 13" descr="Ves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1" y="2048611"/>
            <a:ext cx="1070061" cy="1335679"/>
          </a:xfrm>
          <a:prstGeom prst="rect">
            <a:avLst/>
          </a:prstGeom>
        </p:spPr>
      </p:pic>
      <p:pic>
        <p:nvPicPr>
          <p:cNvPr id="15" name="Picture 14" descr="Dampe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00" y="1437589"/>
            <a:ext cx="1153147" cy="1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9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Steering Committee Members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1568" y="1848117"/>
            <a:ext cx="3667390" cy="391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Cassie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Majetic</a:t>
            </a:r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Elaine Mayer-Lee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Todd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Norris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Linda </a:t>
            </a:r>
            <a:r>
              <a:rPr lang="en-US" sz="3200" dirty="0" err="1">
                <a:solidFill>
                  <a:srgbClr val="FFFFFF"/>
                </a:solidFill>
                <a:latin typeface="Arial"/>
                <a:cs typeface="Arial"/>
              </a:rPr>
              <a:t>Paskiewicz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200" dirty="0" err="1" smtClean="0">
                <a:solidFill>
                  <a:srgbClr val="FFFFFF"/>
                </a:solidFill>
                <a:latin typeface="Arial"/>
                <a:cs typeface="Arial"/>
              </a:rPr>
              <a:t>Janielle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cs typeface="Arial"/>
              </a:rPr>
              <a:t>Tchakerian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Leslie Wang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1814" y="1848117"/>
            <a:ext cx="3466002" cy="413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Marc Belanger </a:t>
            </a:r>
            <a:endParaRPr lang="en-US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Arial"/>
                <a:cs typeface="Arial"/>
              </a:rPr>
              <a:t>Adaline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/>
                <a:cs typeface="Arial"/>
              </a:rPr>
              <a:t>Cashore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Sandi </a:t>
            </a:r>
            <a:r>
              <a:rPr lang="en-US" sz="3200" dirty="0" err="1">
                <a:solidFill>
                  <a:schemeClr val="bg1"/>
                </a:solidFill>
                <a:latin typeface="Arial"/>
                <a:cs typeface="Arial"/>
              </a:rPr>
              <a:t>Ginter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Jim Herschel </a:t>
            </a:r>
            <a:endParaRPr lang="en-US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Jessica Ickes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Joe </a:t>
            </a:r>
            <a:r>
              <a:rPr lang="en-US" sz="3200" dirty="0" err="1">
                <a:solidFill>
                  <a:schemeClr val="bg1"/>
                </a:solidFill>
                <a:latin typeface="Arial"/>
                <a:cs typeface="Arial"/>
              </a:rPr>
              <a:t>Incandela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1404" y="5543357"/>
            <a:ext cx="5634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Sister Veronique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Wiedower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12" name="Picture 11" descr="chap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71" y="1073781"/>
            <a:ext cx="1326290" cy="8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77497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_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0" y="743246"/>
            <a:ext cx="8204763" cy="5477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118" y="1011616"/>
            <a:ext cx="7599369" cy="497198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Narrow"/>
                <a:cs typeface="Arial Narrow"/>
              </a:rPr>
              <a:t>We were chosen for an HLC Project</a:t>
            </a:r>
          </a:p>
          <a:p>
            <a:pPr algn="ctr"/>
            <a:r>
              <a:rPr lang="en-US" sz="4000" dirty="0" smtClean="0">
                <a:latin typeface="Arial Narrow"/>
                <a:cs typeface="Arial Narrow"/>
              </a:rPr>
              <a:t>The Degree Quality Profile</a:t>
            </a:r>
          </a:p>
          <a:p>
            <a:pPr algn="ctr"/>
            <a:endParaRPr lang="en-US" sz="3200" dirty="0">
              <a:latin typeface="Arial Narrow"/>
              <a:cs typeface="Arial Narrow"/>
            </a:endParaRPr>
          </a:p>
          <a:p>
            <a:r>
              <a:rPr lang="en-US" sz="3200" dirty="0" smtClean="0">
                <a:latin typeface="Arial Narrow"/>
                <a:cs typeface="Arial Narrow"/>
              </a:rPr>
              <a:t>   Students and Faculty from the departments of: 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3200" dirty="0" smtClean="0">
                <a:latin typeface="Arial Narrow"/>
                <a:cs typeface="Arial Narrow"/>
              </a:rPr>
              <a:t>Biology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3200" dirty="0" smtClean="0">
                <a:latin typeface="Arial Narrow"/>
                <a:cs typeface="Arial Narrow"/>
              </a:rPr>
              <a:t>Nursing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3200" dirty="0" smtClean="0">
                <a:latin typeface="Arial Narrow"/>
                <a:cs typeface="Arial Narrow"/>
              </a:rPr>
              <a:t>Psychology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3200" dirty="0" smtClean="0">
                <a:latin typeface="Arial Narrow"/>
                <a:cs typeface="Arial Narrow"/>
              </a:rPr>
              <a:t>Modern Languages</a:t>
            </a:r>
          </a:p>
          <a:p>
            <a:endParaRPr lang="en-US" sz="3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138422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_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0" y="743246"/>
            <a:ext cx="8204763" cy="5477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118" y="1011616"/>
            <a:ext cx="7599369" cy="497198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 Narrow"/>
                <a:cs typeface="Arial Narrow"/>
              </a:rPr>
              <a:t>   9 groups of 4-8 faculty and </a:t>
            </a:r>
            <a:br>
              <a:rPr lang="en-US" sz="3200" dirty="0" smtClean="0">
                <a:latin typeface="Arial Narrow"/>
                <a:cs typeface="Arial Narrow"/>
              </a:rPr>
            </a:br>
            <a:r>
              <a:rPr lang="en-US" sz="3200" dirty="0" smtClean="0">
                <a:latin typeface="Arial Narrow"/>
                <a:cs typeface="Arial Narrow"/>
              </a:rPr>
              <a:t>   the Sophia Oversight Committee during spring</a:t>
            </a:r>
            <a:br>
              <a:rPr lang="en-US" sz="3200" dirty="0" smtClean="0">
                <a:latin typeface="Arial Narrow"/>
                <a:cs typeface="Arial Narrow"/>
              </a:rPr>
            </a:br>
            <a:r>
              <a:rPr lang="en-US" sz="3200" dirty="0" smtClean="0">
                <a:latin typeface="Arial Narrow"/>
                <a:cs typeface="Arial Narrow"/>
              </a:rPr>
              <a:t>   semester – 2012</a:t>
            </a:r>
          </a:p>
          <a:p>
            <a:r>
              <a:rPr lang="en-US" sz="3200" dirty="0">
                <a:latin typeface="Arial Narrow"/>
                <a:cs typeface="Arial Narrow"/>
              </a:rPr>
              <a:t> </a:t>
            </a:r>
            <a:r>
              <a:rPr lang="en-US" sz="3200" dirty="0" smtClean="0">
                <a:latin typeface="Arial Narrow"/>
                <a:cs typeface="Arial Narrow"/>
              </a:rPr>
              <a:t>    </a:t>
            </a:r>
          </a:p>
          <a:p>
            <a:r>
              <a:rPr lang="en-US" sz="3200" dirty="0" smtClean="0">
                <a:latin typeface="Arial Narrow"/>
                <a:cs typeface="Arial Narrow"/>
              </a:rPr>
              <a:t>   80 + faculty at Faculty Development Day – </a:t>
            </a:r>
          </a:p>
          <a:p>
            <a:r>
              <a:rPr lang="en-US" sz="3200" dirty="0">
                <a:latin typeface="Arial Narrow"/>
                <a:cs typeface="Arial Narrow"/>
              </a:rPr>
              <a:t> </a:t>
            </a:r>
            <a:r>
              <a:rPr lang="en-US" sz="3200" dirty="0" smtClean="0">
                <a:latin typeface="Arial Narrow"/>
                <a:cs typeface="Arial Narrow"/>
              </a:rPr>
              <a:t>  August 2012</a:t>
            </a:r>
          </a:p>
          <a:p>
            <a:endParaRPr lang="en-US" sz="3200" dirty="0">
              <a:latin typeface="Arial Narrow"/>
              <a:cs typeface="Arial Narrow"/>
            </a:endParaRPr>
          </a:p>
          <a:p>
            <a:r>
              <a:rPr lang="en-US" sz="3200" dirty="0" smtClean="0">
                <a:latin typeface="Arial Narrow"/>
                <a:cs typeface="Arial Narrow"/>
              </a:rPr>
              <a:t>   Staff who attended one of two meetings –    </a:t>
            </a:r>
            <a:br>
              <a:rPr lang="en-US" sz="3200" dirty="0" smtClean="0">
                <a:latin typeface="Arial Narrow"/>
                <a:cs typeface="Arial Narrow"/>
              </a:rPr>
            </a:br>
            <a:r>
              <a:rPr lang="en-US" sz="3200" dirty="0" smtClean="0">
                <a:latin typeface="Arial Narrow"/>
                <a:cs typeface="Arial Narrow"/>
              </a:rPr>
              <a:t>   August 30, 2012</a:t>
            </a:r>
            <a:endParaRPr lang="en-US" sz="3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87309558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tside_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7" y="710283"/>
            <a:ext cx="8112646" cy="5423009"/>
          </a:xfrm>
          <a:prstGeom prst="rect">
            <a:avLst/>
          </a:prstGeom>
        </p:spPr>
      </p:pic>
      <p:sp>
        <p:nvSpPr>
          <p:cNvPr id="4" name="Off-page Connector 3"/>
          <p:cNvSpPr/>
          <p:nvPr/>
        </p:nvSpPr>
        <p:spPr>
          <a:xfrm>
            <a:off x="1033342" y="842738"/>
            <a:ext cx="7082697" cy="2518277"/>
          </a:xfrm>
          <a:prstGeom prst="flowChartOffpageConnector">
            <a:avLst/>
          </a:prstGeom>
          <a:solidFill>
            <a:schemeClr val="accent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/>
                <a:cs typeface="Arial"/>
              </a:rPr>
              <a:t>The CRITERION Lunches </a:t>
            </a:r>
          </a:p>
          <a:p>
            <a:pPr algn="ctr"/>
            <a:r>
              <a:rPr lang="en-US" sz="4400" dirty="0" smtClean="0">
                <a:latin typeface="Arial"/>
                <a:cs typeface="Arial"/>
              </a:rPr>
              <a:t>2013 </a:t>
            </a:r>
            <a:r>
              <a:rPr lang="en-US" sz="4400" dirty="0">
                <a:latin typeface="Arial"/>
                <a:cs typeface="Arial"/>
              </a:rPr>
              <a:t>– 2014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33342" y="3341223"/>
            <a:ext cx="7082697" cy="2518277"/>
            <a:chOff x="1033342" y="3341223"/>
            <a:chExt cx="7082697" cy="2518277"/>
          </a:xfrm>
        </p:grpSpPr>
        <p:sp>
          <p:nvSpPr>
            <p:cNvPr id="6" name="Off-page Connector 5"/>
            <p:cNvSpPr/>
            <p:nvPr/>
          </p:nvSpPr>
          <p:spPr>
            <a:xfrm rot="10800000">
              <a:off x="1033342" y="3341223"/>
              <a:ext cx="7082697" cy="2518277"/>
            </a:xfrm>
            <a:prstGeom prst="flowChartOffpageConnector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 Narrow"/>
                <a:cs typeface="Arial Narro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22236" y="3692795"/>
              <a:ext cx="5621426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Many participated</a:t>
              </a:r>
            </a:p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Thank you for your</a:t>
              </a:r>
            </a:p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Valuable Contributions!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09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8000">
        <p15:prstTrans prst="crush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248</Words>
  <Application>Microsoft Office PowerPoint</Application>
  <PresentationFormat>On-screen Show (4:3)</PresentationFormat>
  <Paragraphs>186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Saint Mary’s College</vt:lpstr>
      <vt:lpstr>PowerPoint Presentation</vt:lpstr>
      <vt:lpstr>PowerPoint Presentation</vt:lpstr>
      <vt:lpstr>Team Leaders</vt:lpstr>
      <vt:lpstr>Criterion Coordinators</vt:lpstr>
      <vt:lpstr>Steering Committee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 Mooney’s Contributions</vt:lpstr>
      <vt:lpstr>Board of Trustees’  Contributions</vt:lpstr>
      <vt:lpstr>Final Version for our College September 14, 2015</vt:lpstr>
      <vt:lpstr>Lock in to HLC </vt:lpstr>
      <vt:lpstr>PowerPoint Presentation</vt:lpstr>
      <vt:lpstr>HLC Team </vt:lpstr>
      <vt:lpstr>Saint Mary’s College</vt:lpstr>
    </vt:vector>
  </TitlesOfParts>
  <Company>Saint Mary's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Mary’s College</dc:title>
  <dc:creator>Information Technology</dc:creator>
  <cp:lastModifiedBy>Administrator</cp:lastModifiedBy>
  <cp:revision>56</cp:revision>
  <dcterms:created xsi:type="dcterms:W3CDTF">2015-07-16T01:30:55Z</dcterms:created>
  <dcterms:modified xsi:type="dcterms:W3CDTF">2015-08-19T20:54:21Z</dcterms:modified>
</cp:coreProperties>
</file>